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94568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821" autoAdjust="0"/>
  </p:normalViewPr>
  <p:slideViewPr>
    <p:cSldViewPr>
      <p:cViewPr varScale="1">
        <p:scale>
          <a:sx n="63" d="100"/>
          <a:sy n="63" d="100"/>
        </p:scale>
        <p:origin x="3186"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906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6" y="100758"/>
            <a:ext cx="6760029" cy="96665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622800"/>
            <a:ext cx="4800600" cy="23114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17" name="Footer Placeholder 16"/>
          <p:cNvSpPr>
            <a:spLocks noGrp="1"/>
          </p:cNvSpPr>
          <p:nvPr>
            <p:ph type="ftr" sz="quarter" idx="11"/>
          </p:nvPr>
        </p:nvSpPr>
        <p:spPr/>
        <p:txBody>
          <a:bodyPr/>
          <a:lstStyle/>
          <a:p>
            <a:endParaRPr lang="nl-NL"/>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A16138-A153-4022-94CF-1F4AF04E5009}" type="slidenum">
              <a:rPr lang="nl-NL" smtClean="0"/>
              <a:pPr/>
              <a:t>‹nr.›</a:t>
            </a:fld>
            <a:endParaRPr lang="nl-NL"/>
          </a:p>
        </p:txBody>
      </p:sp>
      <p:sp>
        <p:nvSpPr>
          <p:cNvPr id="7" name="Rectangle 6"/>
          <p:cNvSpPr/>
          <p:nvPr/>
        </p:nvSpPr>
        <p:spPr>
          <a:xfrm>
            <a:off x="47200" y="2093440"/>
            <a:ext cx="6766153" cy="220617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200" y="2017486"/>
            <a:ext cx="6766153" cy="174171"/>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200" y="4299604"/>
            <a:ext cx="6766153" cy="15965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175234"/>
            <a:ext cx="6172200" cy="2123369"/>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A16138-A153-4022-94CF-1F4AF04E5009}"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6"/>
            <a:ext cx="1508760" cy="845220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85800" y="396704"/>
            <a:ext cx="4171950" cy="845220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A16138-A153-4022-94CF-1F4AF04E5009}"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A16138-A153-4022-94CF-1F4AF04E5009}" type="slidenum">
              <a:rPr lang="nl-NL" smtClean="0"/>
              <a:pPr/>
              <a:t>‹nr.›</a:t>
            </a:fld>
            <a:endParaRPr lang="nl-NL"/>
          </a:p>
        </p:txBody>
      </p:sp>
      <p:sp>
        <p:nvSpPr>
          <p:cNvPr id="8" name="Content Placeholder 7"/>
          <p:cNvSpPr>
            <a:spLocks noGrp="1"/>
          </p:cNvSpPr>
          <p:nvPr>
            <p:ph sz="quarter" idx="1"/>
          </p:nvPr>
        </p:nvSpPr>
        <p:spPr>
          <a:xfrm>
            <a:off x="685800" y="2091267"/>
            <a:ext cx="5829300" cy="6604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906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6" y="100758"/>
            <a:ext cx="6760029" cy="96665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375834"/>
            <a:ext cx="5829300" cy="1967442"/>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541735" y="3680356"/>
            <a:ext cx="5829300" cy="1933045"/>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5" name="Footer Placeholder 4"/>
          <p:cNvSpPr>
            <a:spLocks noGrp="1"/>
          </p:cNvSpPr>
          <p:nvPr>
            <p:ph type="ftr" sz="quarter" idx="11"/>
          </p:nvPr>
        </p:nvSpPr>
        <p:spPr>
          <a:xfrm>
            <a:off x="600076" y="8915400"/>
            <a:ext cx="3000375" cy="660400"/>
          </a:xfrm>
        </p:spPr>
        <p:txBody>
          <a:bodyPr/>
          <a:lstStyle/>
          <a:p>
            <a:endParaRPr lang="nl-NL"/>
          </a:p>
        </p:txBody>
      </p:sp>
      <p:sp>
        <p:nvSpPr>
          <p:cNvPr id="7" name="Rectangle 6"/>
          <p:cNvSpPr/>
          <p:nvPr/>
        </p:nvSpPr>
        <p:spPr>
          <a:xfrm flipV="1">
            <a:off x="52060" y="3433199"/>
            <a:ext cx="6760136" cy="1320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382131"/>
            <a:ext cx="6760336" cy="6603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566160"/>
            <a:ext cx="6760966" cy="6604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968232"/>
            <a:ext cx="342900" cy="660400"/>
          </a:xfrm>
        </p:spPr>
        <p:txBody>
          <a:bodyPr/>
          <a:lstStyle/>
          <a:p>
            <a:fld id="{5CA16138-A153-4022-94CF-1F4AF04E5009}"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A16138-A153-4022-94CF-1F4AF04E5009}" type="slidenum">
              <a:rPr lang="nl-NL" smtClean="0"/>
              <a:pPr/>
              <a:t>‹nr.›</a:t>
            </a:fld>
            <a:endParaRPr lang="nl-NL"/>
          </a:p>
        </p:txBody>
      </p:sp>
      <p:sp>
        <p:nvSpPr>
          <p:cNvPr id="9" name="Content Placeholder 8"/>
          <p:cNvSpPr>
            <a:spLocks noGrp="1"/>
          </p:cNvSpPr>
          <p:nvPr>
            <p:ph sz="quarter" idx="1"/>
          </p:nvPr>
        </p:nvSpPr>
        <p:spPr>
          <a:xfrm>
            <a:off x="685800" y="2091267"/>
            <a:ext cx="2811780" cy="6604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3700463" y="2091267"/>
            <a:ext cx="2811780" cy="6604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94406"/>
            <a:ext cx="5829300" cy="1651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685800" y="2091267"/>
            <a:ext cx="2800350" cy="1100667"/>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714750" y="2091267"/>
            <a:ext cx="2800350" cy="1100667"/>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CA16138-A153-4022-94CF-1F4AF04E5009}" type="slidenum">
              <a:rPr lang="nl-NL" smtClean="0"/>
              <a:pPr/>
              <a:t>‹nr.›</a:t>
            </a:fld>
            <a:endParaRPr lang="nl-NL"/>
          </a:p>
        </p:txBody>
      </p:sp>
      <p:sp>
        <p:nvSpPr>
          <p:cNvPr id="11" name="Content Placeholder 10"/>
          <p:cNvSpPr>
            <a:spLocks noGrp="1"/>
          </p:cNvSpPr>
          <p:nvPr>
            <p:ph sz="half" idx="2"/>
          </p:nvPr>
        </p:nvSpPr>
        <p:spPr>
          <a:xfrm>
            <a:off x="685800" y="3246967"/>
            <a:ext cx="2800350" cy="56134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3714750" y="3246967"/>
            <a:ext cx="2800350" cy="56134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CA16138-A153-4022-94CF-1F4AF04E5009}"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CA16138-A153-4022-94CF-1F4AF04E5009}"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906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7" y="100758"/>
            <a:ext cx="6760029" cy="96682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94406"/>
            <a:ext cx="5829300" cy="1651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685800" y="2311400"/>
            <a:ext cx="1428750" cy="6493933"/>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A16138-A153-4022-94CF-1F4AF04E5009}" type="slidenum">
              <a:rPr lang="nl-NL" smtClean="0"/>
              <a:pPr/>
              <a:t>‹nr.›</a:t>
            </a:fld>
            <a:endParaRPr lang="nl-NL"/>
          </a:p>
        </p:txBody>
      </p:sp>
      <p:sp>
        <p:nvSpPr>
          <p:cNvPr id="11" name="Content Placeholder 10"/>
          <p:cNvSpPr>
            <a:spLocks noGrp="1"/>
          </p:cNvSpPr>
          <p:nvPr>
            <p:ph sz="quarter" idx="1"/>
          </p:nvPr>
        </p:nvSpPr>
        <p:spPr>
          <a:xfrm>
            <a:off x="2228850" y="2311400"/>
            <a:ext cx="4286250" cy="6493933"/>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7078573"/>
            <a:ext cx="5486400" cy="754416"/>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685800" y="7866192"/>
            <a:ext cx="5486400" cy="9906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FBFA5A-0B97-4E3F-9CFD-0054ED23C5BD}" type="datetimeFigureOut">
              <a:rPr lang="nl-NL" smtClean="0"/>
              <a:pPr/>
              <a:t>17-10-2017</a:t>
            </a:fld>
            <a:endParaRPr lang="nl-NL"/>
          </a:p>
        </p:txBody>
      </p:sp>
      <p:sp>
        <p:nvSpPr>
          <p:cNvPr id="6" name="Footer Placeholder 5"/>
          <p:cNvSpPr>
            <a:spLocks noGrp="1"/>
          </p:cNvSpPr>
          <p:nvPr>
            <p:ph type="ftr" sz="quarter" idx="11"/>
          </p:nvPr>
        </p:nvSpPr>
        <p:spPr>
          <a:xfrm>
            <a:off x="685800" y="8915400"/>
            <a:ext cx="2914650" cy="660400"/>
          </a:xfrm>
        </p:spPr>
        <p:txBody>
          <a:bodyPr/>
          <a:lstStyle/>
          <a:p>
            <a:endParaRPr lang="nl-NL"/>
          </a:p>
        </p:txBody>
      </p:sp>
      <p:sp>
        <p:nvSpPr>
          <p:cNvPr id="7" name="Slide Number Placeholder 6"/>
          <p:cNvSpPr>
            <a:spLocks noGrp="1"/>
          </p:cNvSpPr>
          <p:nvPr>
            <p:ph type="sldNum" sz="quarter" idx="12"/>
          </p:nvPr>
        </p:nvSpPr>
        <p:spPr>
          <a:xfrm>
            <a:off x="109728" y="8968232"/>
            <a:ext cx="342900" cy="660400"/>
          </a:xfrm>
        </p:spPr>
        <p:txBody>
          <a:bodyPr/>
          <a:lstStyle/>
          <a:p>
            <a:fld id="{5CA16138-A153-4022-94CF-1F4AF04E5009}" type="slidenum">
              <a:rPr lang="nl-NL" smtClean="0"/>
              <a:pPr/>
              <a:t>‹nr.›</a:t>
            </a:fld>
            <a:endParaRPr lang="nl-NL"/>
          </a:p>
        </p:txBody>
      </p:sp>
      <p:sp>
        <p:nvSpPr>
          <p:cNvPr id="11" name="Rectangle 10"/>
          <p:cNvSpPr/>
          <p:nvPr/>
        </p:nvSpPr>
        <p:spPr>
          <a:xfrm flipV="1">
            <a:off x="51230" y="6765135"/>
            <a:ext cx="6755130" cy="1320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3" y="6717353"/>
            <a:ext cx="6754979" cy="6603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894657"/>
            <a:ext cx="6754978" cy="7049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2" y="96310"/>
            <a:ext cx="6751405" cy="6617758"/>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906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7" y="100758"/>
            <a:ext cx="6760029" cy="96682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96699"/>
            <a:ext cx="5829300" cy="1651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685800" y="2091267"/>
            <a:ext cx="5829300" cy="6604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629151" y="8942917"/>
            <a:ext cx="1857375" cy="687917"/>
          </a:xfrm>
          <a:prstGeom prst="rect">
            <a:avLst/>
          </a:prstGeom>
        </p:spPr>
        <p:txBody>
          <a:bodyPr anchor="ctr" anchorCtr="0"/>
          <a:lstStyle>
            <a:lvl1pPr algn="r" eaLnBrk="1" latinLnBrk="0" hangingPunct="1">
              <a:defRPr kumimoji="0" sz="1400">
                <a:solidFill>
                  <a:schemeClr val="tx2"/>
                </a:solidFill>
              </a:defRPr>
            </a:lvl1pPr>
          </a:lstStyle>
          <a:p>
            <a:fld id="{00FBFA5A-0B97-4E3F-9CFD-0054ED23C5BD}" type="datetimeFigureOut">
              <a:rPr lang="nl-NL" smtClean="0"/>
              <a:pPr/>
              <a:t>17-10-2017</a:t>
            </a:fld>
            <a:endParaRPr lang="nl-NL"/>
          </a:p>
        </p:txBody>
      </p:sp>
      <p:sp>
        <p:nvSpPr>
          <p:cNvPr id="3" name="Footer Placeholder 2"/>
          <p:cNvSpPr>
            <a:spLocks noGrp="1"/>
          </p:cNvSpPr>
          <p:nvPr>
            <p:ph type="ftr" sz="quarter" idx="3"/>
          </p:nvPr>
        </p:nvSpPr>
        <p:spPr>
          <a:xfrm>
            <a:off x="685800" y="8915400"/>
            <a:ext cx="2971800" cy="660400"/>
          </a:xfrm>
          <a:prstGeom prst="rect">
            <a:avLst/>
          </a:prstGeom>
        </p:spPr>
        <p:txBody>
          <a:bodyPr anchor="ctr" anchorCtr="0"/>
          <a:lstStyle>
            <a:lvl1pPr eaLnBrk="1" latinLnBrk="0" hangingPunct="1">
              <a:defRPr kumimoji="0" sz="1400">
                <a:solidFill>
                  <a:schemeClr val="tx2"/>
                </a:solidFill>
              </a:defRPr>
            </a:lvl1pPr>
          </a:lstStyle>
          <a:p>
            <a:endParaRPr lang="nl-NL"/>
          </a:p>
        </p:txBody>
      </p:sp>
      <p:sp>
        <p:nvSpPr>
          <p:cNvPr id="23" name="Slide Number Placeholder 22"/>
          <p:cNvSpPr>
            <a:spLocks noGrp="1"/>
          </p:cNvSpPr>
          <p:nvPr>
            <p:ph type="sldNum" sz="quarter" idx="4"/>
          </p:nvPr>
        </p:nvSpPr>
        <p:spPr>
          <a:xfrm>
            <a:off x="109728" y="8970433"/>
            <a:ext cx="342900" cy="6604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A16138-A153-4022-94CF-1F4AF04E5009}"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telelangue.com/index.html" TargetMode="Externa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a:xfrm>
            <a:off x="188640" y="8697416"/>
            <a:ext cx="6408712" cy="864096"/>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Rounded Rectangle 22"/>
          <p:cNvSpPr/>
          <p:nvPr/>
        </p:nvSpPr>
        <p:spPr>
          <a:xfrm>
            <a:off x="260648" y="272480"/>
            <a:ext cx="6480720" cy="792088"/>
          </a:xfrm>
          <a:prstGeom prst="roundRect">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7" name="Content Placeholder 6"/>
          <p:cNvSpPr>
            <a:spLocks noGrp="1"/>
          </p:cNvSpPr>
          <p:nvPr>
            <p:ph sz="quarter" idx="1"/>
          </p:nvPr>
        </p:nvSpPr>
        <p:spPr>
          <a:xfrm>
            <a:off x="332656" y="2072680"/>
            <a:ext cx="2952328" cy="4968552"/>
          </a:xfrm>
          <a:ln>
            <a:solidFill>
              <a:schemeClr val="bg1"/>
            </a:solidFill>
          </a:ln>
        </p:spPr>
        <p:txBody>
          <a:bodyPr>
            <a:normAutofit fontScale="25000" lnSpcReduction="20000"/>
          </a:bodyPr>
          <a:lstStyle/>
          <a:p>
            <a:endParaRPr lang="en-GB" sz="4400" b="1" dirty="0">
              <a:latin typeface="Tahoma" pitchFamily="34" charset="0"/>
              <a:ea typeface="Tahoma" pitchFamily="34" charset="0"/>
              <a:cs typeface="Tahoma" pitchFamily="34" charset="0"/>
            </a:endParaRPr>
          </a:p>
          <a:p>
            <a:endParaRPr lang="en-GB" sz="4400" b="1" dirty="0">
              <a:latin typeface="Tahoma" pitchFamily="34" charset="0"/>
              <a:ea typeface="Tahoma" pitchFamily="34" charset="0"/>
              <a:cs typeface="Tahoma" pitchFamily="34" charset="0"/>
            </a:endParaRPr>
          </a:p>
          <a:p>
            <a:r>
              <a:rPr lang="en-GB" sz="4400" b="1" dirty="0">
                <a:latin typeface="Tahoma" pitchFamily="34" charset="0"/>
                <a:ea typeface="Tahoma" pitchFamily="34" charset="0"/>
                <a:cs typeface="Tahoma" pitchFamily="34" charset="0"/>
              </a:rPr>
              <a:t>Quick to do and suitable for every function</a:t>
            </a:r>
            <a:r>
              <a:rPr lang="en-GB" sz="4400" dirty="0">
                <a:latin typeface="Tahoma" pitchFamily="34" charset="0"/>
                <a:ea typeface="Tahoma" pitchFamily="34" charset="0"/>
                <a:cs typeface="Tahoma" pitchFamily="34" charset="0"/>
              </a:rPr>
              <a:t>.</a:t>
            </a:r>
            <a:endParaRPr lang="nl-NL" sz="4400" dirty="0">
              <a:latin typeface="Tahoma" pitchFamily="34" charset="0"/>
              <a:ea typeface="Tahoma" pitchFamily="34" charset="0"/>
              <a:cs typeface="Tahoma" pitchFamily="34" charset="0"/>
            </a:endParaRPr>
          </a:p>
          <a:p>
            <a:r>
              <a:rPr lang="en-GB" sz="3600">
                <a:latin typeface="Tahoma" pitchFamily="34" charset="0"/>
                <a:ea typeface="Tahoma" pitchFamily="34" charset="0"/>
                <a:cs typeface="Tahoma" pitchFamily="34" charset="0"/>
              </a:rPr>
              <a:t>The </a:t>
            </a:r>
            <a:r>
              <a:rPr lang="en-GB" sz="3600" dirty="0">
                <a:latin typeface="Tahoma" pitchFamily="34" charset="0"/>
                <a:ea typeface="Tahoma" pitchFamily="34" charset="0"/>
                <a:cs typeface="Tahoma" pitchFamily="34" charset="0"/>
              </a:rPr>
              <a:t>co-worker completes the </a:t>
            </a:r>
            <a:r>
              <a:rPr lang="en-GB" sz="3600" b="1" dirty="0">
                <a:latin typeface="Tahoma" pitchFamily="34" charset="0"/>
                <a:ea typeface="Tahoma" pitchFamily="34" charset="0"/>
                <a:cs typeface="Tahoma" pitchFamily="34" charset="0"/>
              </a:rPr>
              <a:t>30 minute evaluation</a:t>
            </a:r>
            <a:r>
              <a:rPr lang="en-GB" sz="3600" dirty="0">
                <a:latin typeface="Tahoma" pitchFamily="34" charset="0"/>
                <a:ea typeface="Tahoma" pitchFamily="34" charset="0"/>
                <a:cs typeface="Tahoma" pitchFamily="34" charset="0"/>
              </a:rPr>
              <a:t> via the internet,  including:</a:t>
            </a:r>
            <a:endParaRPr lang="nl-NL" sz="36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*A test which will be adjusted to the level of your future collaborator therefore guaranteeing accurate results;</a:t>
            </a:r>
            <a:endParaRPr lang="nl-NL" sz="36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*A series of questions about vocabulary, grammar and listening skills to establish the current language level of the co-worker;</a:t>
            </a:r>
            <a:endParaRPr lang="nl-NL" sz="36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 A list of questions regarding goals, previous education and the required professional language skills will be accumulated and analysed. </a:t>
            </a:r>
            <a:endParaRPr lang="nl-NL" sz="3600" dirty="0">
              <a:latin typeface="Tahoma" pitchFamily="34" charset="0"/>
              <a:ea typeface="Tahoma" pitchFamily="34" charset="0"/>
              <a:cs typeface="Tahoma" pitchFamily="34" charset="0"/>
            </a:endParaRPr>
          </a:p>
          <a:p>
            <a:r>
              <a:rPr lang="en-GB" sz="4400" b="1" dirty="0">
                <a:latin typeface="Tahoma" pitchFamily="34" charset="0"/>
                <a:ea typeface="Tahoma" pitchFamily="34" charset="0"/>
                <a:cs typeface="Tahoma" pitchFamily="34" charset="0"/>
              </a:rPr>
              <a:t>Substantial saving of time</a:t>
            </a:r>
            <a:endParaRPr lang="nl-NL" sz="4400" dirty="0">
              <a:latin typeface="Tahoma" pitchFamily="34" charset="0"/>
              <a:ea typeface="Tahoma" pitchFamily="34" charset="0"/>
              <a:cs typeface="Tahoma" pitchFamily="34" charset="0"/>
            </a:endParaRPr>
          </a:p>
          <a:p>
            <a:r>
              <a:rPr lang="en-GB" sz="3400" dirty="0">
                <a:latin typeface="Tahoma" pitchFamily="34" charset="0"/>
                <a:ea typeface="Tahoma" pitchFamily="34" charset="0"/>
                <a:cs typeface="Tahoma" pitchFamily="34" charset="0"/>
              </a:rPr>
              <a:t>A </a:t>
            </a:r>
            <a:r>
              <a:rPr lang="en-GB" sz="3400" b="1" dirty="0">
                <a:latin typeface="Tahoma" pitchFamily="34" charset="0"/>
                <a:ea typeface="Tahoma" pitchFamily="34" charset="0"/>
                <a:cs typeface="Tahoma" pitchFamily="34" charset="0"/>
              </a:rPr>
              <a:t>unique method</a:t>
            </a:r>
            <a:r>
              <a:rPr lang="en-GB" sz="3400" dirty="0">
                <a:latin typeface="Tahoma" pitchFamily="34" charset="0"/>
                <a:ea typeface="Tahoma" pitchFamily="34" charset="0"/>
                <a:cs typeface="Tahoma" pitchFamily="34" charset="0"/>
              </a:rPr>
              <a:t> offering the possibility of administering linguistic skills both locally and internationally in a short period of time. </a:t>
            </a:r>
            <a:endParaRPr lang="nl-NL" sz="3400" dirty="0">
              <a:latin typeface="Tahoma" pitchFamily="34" charset="0"/>
              <a:ea typeface="Tahoma" pitchFamily="34" charset="0"/>
              <a:cs typeface="Tahoma" pitchFamily="34" charset="0"/>
            </a:endParaRPr>
          </a:p>
          <a:p>
            <a:r>
              <a:rPr lang="en-GB" sz="3400" dirty="0">
                <a:latin typeface="Tahoma" pitchFamily="34" charset="0"/>
                <a:ea typeface="Tahoma" pitchFamily="34" charset="0"/>
                <a:cs typeface="Tahoma" pitchFamily="34" charset="0"/>
              </a:rPr>
              <a:t>*Multilingual user interface: English, Spanish, German, Italian, Dutch, Korean, Russian, Chinese and simplified Chinese, Portuguese (Portugal and Brazil), Japanese, Bulgarian, Turkish;</a:t>
            </a:r>
            <a:endParaRPr lang="nl-NL" sz="3400" dirty="0">
              <a:latin typeface="Tahoma" pitchFamily="34" charset="0"/>
              <a:ea typeface="Tahoma" pitchFamily="34" charset="0"/>
              <a:cs typeface="Tahoma" pitchFamily="34" charset="0"/>
            </a:endParaRPr>
          </a:p>
          <a:p>
            <a:r>
              <a:rPr lang="en-GB" sz="3400" dirty="0">
                <a:latin typeface="Tahoma" pitchFamily="34" charset="0"/>
                <a:ea typeface="Tahoma" pitchFamily="34" charset="0"/>
                <a:cs typeface="Tahoma" pitchFamily="34" charset="0"/>
              </a:rPr>
              <a:t>*An audit to test 8 languages: English, German, Brazilian, Spanish, French, Italian, Dutch, Portuguese; </a:t>
            </a:r>
            <a:endParaRPr lang="nl-NL" sz="3400" dirty="0">
              <a:latin typeface="Tahoma" pitchFamily="34" charset="0"/>
              <a:ea typeface="Tahoma" pitchFamily="34" charset="0"/>
              <a:cs typeface="Tahoma" pitchFamily="34" charset="0"/>
            </a:endParaRPr>
          </a:p>
          <a:p>
            <a:r>
              <a:rPr lang="en-GB" sz="3400" dirty="0">
                <a:latin typeface="Tahoma" pitchFamily="34" charset="0"/>
                <a:ea typeface="Tahoma" pitchFamily="34" charset="0"/>
                <a:cs typeface="Tahoma" pitchFamily="34" charset="0"/>
              </a:rPr>
              <a:t>*The results from the language audit will be supplied:</a:t>
            </a:r>
            <a:endParaRPr lang="nl-NL" sz="3400" dirty="0">
              <a:latin typeface="Tahoma" pitchFamily="34" charset="0"/>
              <a:ea typeface="Tahoma" pitchFamily="34" charset="0"/>
              <a:cs typeface="Tahoma" pitchFamily="34" charset="0"/>
            </a:endParaRPr>
          </a:p>
          <a:p>
            <a:r>
              <a:rPr lang="en-GB" sz="3400" dirty="0">
                <a:latin typeface="Tahoma" pitchFamily="34" charset="0"/>
                <a:ea typeface="Tahoma" pitchFamily="34" charset="0"/>
                <a:cs typeface="Tahoma" pitchFamily="34" charset="0"/>
              </a:rPr>
              <a:t>- within 48 hours via Altha Lingua</a:t>
            </a:r>
            <a:endParaRPr lang="nl-NL" sz="3400" dirty="0">
              <a:latin typeface="Tahoma" pitchFamily="34" charset="0"/>
              <a:ea typeface="Tahoma" pitchFamily="34" charset="0"/>
              <a:cs typeface="Tahoma" pitchFamily="34" charset="0"/>
            </a:endParaRPr>
          </a:p>
          <a:p>
            <a:r>
              <a:rPr lang="en-GB" sz="3400" dirty="0">
                <a:latin typeface="Tahoma" pitchFamily="34" charset="0"/>
                <a:ea typeface="Tahoma" pitchFamily="34" charset="0"/>
                <a:cs typeface="Tahoma" pitchFamily="34" charset="0"/>
              </a:rPr>
              <a:t>- within 30 minutes via Net Reporting (direct access to test results via the Net Reporting function).</a:t>
            </a:r>
            <a:endParaRPr lang="nl-NL" sz="3400" dirty="0">
              <a:latin typeface="Tahoma" pitchFamily="34" charset="0"/>
              <a:ea typeface="Tahoma" pitchFamily="34" charset="0"/>
              <a:cs typeface="Tahoma" pitchFamily="34" charset="0"/>
            </a:endParaRPr>
          </a:p>
          <a:p>
            <a:endParaRPr lang="nl-NL" sz="2500" dirty="0">
              <a:latin typeface="Tahoma" pitchFamily="34" charset="0"/>
              <a:ea typeface="Tahoma" pitchFamily="34" charset="0"/>
              <a:cs typeface="Tahoma" pitchFamily="34" charset="0"/>
            </a:endParaRPr>
          </a:p>
          <a:p>
            <a:endParaRPr lang="nl-NL" dirty="0">
              <a:latin typeface="Tahoma" pitchFamily="34" charset="0"/>
              <a:ea typeface="Tahoma" pitchFamily="34" charset="0"/>
              <a:cs typeface="Tahoma" pitchFamily="34" charset="0"/>
            </a:endParaRPr>
          </a:p>
        </p:txBody>
      </p:sp>
      <p:sp>
        <p:nvSpPr>
          <p:cNvPr id="8" name="Content Placeholder 7"/>
          <p:cNvSpPr>
            <a:spLocks noGrp="1"/>
          </p:cNvSpPr>
          <p:nvPr>
            <p:ph sz="quarter" idx="2"/>
          </p:nvPr>
        </p:nvSpPr>
        <p:spPr>
          <a:xfrm>
            <a:off x="3573016" y="2072680"/>
            <a:ext cx="2955796" cy="4824536"/>
          </a:xfrm>
          <a:ln>
            <a:solidFill>
              <a:schemeClr val="bg1"/>
            </a:solidFill>
          </a:ln>
        </p:spPr>
        <p:txBody>
          <a:bodyPr>
            <a:normAutofit fontScale="25000" lnSpcReduction="20000"/>
          </a:bodyPr>
          <a:lstStyle/>
          <a:p>
            <a:pPr>
              <a:buNone/>
            </a:pPr>
            <a:endParaRPr lang="nl-NL" sz="3200" dirty="0">
              <a:latin typeface="Tahoma" pitchFamily="34" charset="0"/>
              <a:ea typeface="Tahoma" pitchFamily="34" charset="0"/>
              <a:cs typeface="Tahoma" pitchFamily="34" charset="0"/>
            </a:endParaRPr>
          </a:p>
          <a:p>
            <a:pPr>
              <a:buNone/>
            </a:pPr>
            <a:endParaRPr lang="nl-NL" sz="3200" dirty="0">
              <a:latin typeface="Tahoma" pitchFamily="34" charset="0"/>
              <a:ea typeface="Tahoma" pitchFamily="34" charset="0"/>
              <a:cs typeface="Tahoma" pitchFamily="34" charset="0"/>
            </a:endParaRPr>
          </a:p>
          <a:p>
            <a:endParaRPr lang="en-GB" sz="4400" b="1" dirty="0">
              <a:latin typeface="Tahoma" pitchFamily="34" charset="0"/>
              <a:ea typeface="Tahoma" pitchFamily="34" charset="0"/>
              <a:cs typeface="Tahoma" pitchFamily="34" charset="0"/>
            </a:endParaRPr>
          </a:p>
          <a:p>
            <a:r>
              <a:rPr lang="en-GB" sz="4400" b="1" dirty="0">
                <a:latin typeface="Tahoma" pitchFamily="34" charset="0"/>
                <a:ea typeface="Tahoma" pitchFamily="34" charset="0"/>
                <a:cs typeface="Tahoma" pitchFamily="34" charset="0"/>
              </a:rPr>
              <a:t>Easy to use and confidential</a:t>
            </a:r>
            <a:endParaRPr lang="nl-NL" sz="44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 No installation required only an audio card and headphones;</a:t>
            </a:r>
            <a:endParaRPr lang="nl-NL" sz="36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 Easy to order tests via Altha Lingua;</a:t>
            </a:r>
            <a:endParaRPr lang="nl-NL" sz="36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 The names of the tested co-workers are only known by you. Altha Lingua  acts merely as a go-between and has no access to the names of your personnel.</a:t>
            </a:r>
          </a:p>
          <a:p>
            <a:endParaRPr lang="nl-NL" sz="3600" dirty="0">
              <a:latin typeface="Tahoma" pitchFamily="34" charset="0"/>
              <a:ea typeface="Tahoma" pitchFamily="34" charset="0"/>
              <a:cs typeface="Tahoma" pitchFamily="34" charset="0"/>
            </a:endParaRPr>
          </a:p>
          <a:p>
            <a:r>
              <a:rPr lang="en-GB" sz="4400" b="1" dirty="0">
                <a:latin typeface="Tahoma" pitchFamily="34" charset="0"/>
                <a:ea typeface="Tahoma" pitchFamily="34" charset="0"/>
                <a:cs typeface="Tahoma" pitchFamily="34" charset="0"/>
              </a:rPr>
              <a:t>Fantastic value for money</a:t>
            </a:r>
            <a:endParaRPr lang="nl-NL" sz="44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 A sample test can be ordered for </a:t>
            </a:r>
            <a:r>
              <a:rPr lang="en-GB" sz="3600" b="1" dirty="0">
                <a:latin typeface="Tahoma" pitchFamily="34" charset="0"/>
                <a:ea typeface="Tahoma" pitchFamily="34" charset="0"/>
                <a:cs typeface="Tahoma" pitchFamily="34" charset="0"/>
              </a:rPr>
              <a:t>20,00</a:t>
            </a:r>
            <a:r>
              <a:rPr lang="en-GB" sz="3600" dirty="0">
                <a:latin typeface="Tahoma" pitchFamily="34" charset="0"/>
                <a:ea typeface="Tahoma" pitchFamily="34" charset="0"/>
                <a:cs typeface="Tahoma" pitchFamily="34" charset="0"/>
              </a:rPr>
              <a:t> (excl. VAT)</a:t>
            </a:r>
            <a:endParaRPr lang="nl-NL" sz="36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 </a:t>
            </a:r>
            <a:r>
              <a:rPr lang="en-GB" sz="3600" b="1" dirty="0">
                <a:latin typeface="Tahoma" pitchFamily="34" charset="0"/>
                <a:ea typeface="Tahoma" pitchFamily="34" charset="0"/>
                <a:cs typeface="Tahoma" pitchFamily="34" charset="0"/>
              </a:rPr>
              <a:t>45,00</a:t>
            </a:r>
            <a:r>
              <a:rPr lang="en-GB" sz="3600" dirty="0">
                <a:latin typeface="Tahoma" pitchFamily="34" charset="0"/>
                <a:ea typeface="Tahoma" pitchFamily="34" charset="0"/>
                <a:cs typeface="Tahoma" pitchFamily="34" charset="0"/>
              </a:rPr>
              <a:t> (excl. VAT) per test</a:t>
            </a:r>
            <a:endParaRPr lang="nl-NL" sz="36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 </a:t>
            </a:r>
            <a:r>
              <a:rPr lang="en-GB" sz="3600" b="1" dirty="0">
                <a:latin typeface="Tahoma" pitchFamily="34" charset="0"/>
                <a:ea typeface="Tahoma" pitchFamily="34" charset="0"/>
                <a:cs typeface="Tahoma" pitchFamily="34" charset="0"/>
              </a:rPr>
              <a:t>Buy in bulk benefit</a:t>
            </a:r>
            <a:r>
              <a:rPr lang="en-GB" sz="3600" dirty="0">
                <a:latin typeface="Tahoma" pitchFamily="34" charset="0"/>
                <a:ea typeface="Tahoma" pitchFamily="34" charset="0"/>
                <a:cs typeface="Tahoma" pitchFamily="34" charset="0"/>
              </a:rPr>
              <a:t>: </a:t>
            </a:r>
            <a:r>
              <a:rPr lang="en-GB" sz="3600" b="1" dirty="0">
                <a:latin typeface="Tahoma" pitchFamily="34" charset="0"/>
                <a:ea typeface="Tahoma" pitchFamily="34" charset="0"/>
                <a:cs typeface="Tahoma" pitchFamily="34" charset="0"/>
              </a:rPr>
              <a:t>15% discount</a:t>
            </a:r>
            <a:r>
              <a:rPr lang="en-GB" sz="3600" dirty="0">
                <a:latin typeface="Tahoma" pitchFamily="34" charset="0"/>
                <a:ea typeface="Tahoma" pitchFamily="34" charset="0"/>
                <a:cs typeface="Tahoma" pitchFamily="34" charset="0"/>
              </a:rPr>
              <a:t> for 50 tests</a:t>
            </a:r>
            <a:endParaRPr lang="nl-NL" sz="3600" dirty="0">
              <a:latin typeface="Tahoma" pitchFamily="34" charset="0"/>
              <a:ea typeface="Tahoma" pitchFamily="34" charset="0"/>
              <a:cs typeface="Tahoma" pitchFamily="34" charset="0"/>
            </a:endParaRPr>
          </a:p>
          <a:p>
            <a:r>
              <a:rPr lang="en-GB" sz="3600" dirty="0">
                <a:latin typeface="Tahoma" pitchFamily="34" charset="0"/>
                <a:ea typeface="Tahoma" pitchFamily="34" charset="0"/>
                <a:cs typeface="Tahoma" pitchFamily="34" charset="0"/>
              </a:rPr>
              <a:t>* Optional: first time buyer Net Reporting: </a:t>
            </a:r>
            <a:r>
              <a:rPr lang="en-GB" sz="3600" b="1" dirty="0">
                <a:latin typeface="Tahoma" pitchFamily="34" charset="0"/>
                <a:ea typeface="Tahoma" pitchFamily="34" charset="0"/>
                <a:cs typeface="Tahoma" pitchFamily="34" charset="0"/>
              </a:rPr>
              <a:t>200,00</a:t>
            </a:r>
            <a:r>
              <a:rPr lang="en-GB" sz="3600" dirty="0">
                <a:latin typeface="Tahoma" pitchFamily="34" charset="0"/>
                <a:ea typeface="Tahoma" pitchFamily="34" charset="0"/>
                <a:cs typeface="Tahoma" pitchFamily="34" charset="0"/>
              </a:rPr>
              <a:t> (excl. BTW).</a:t>
            </a:r>
            <a:endParaRPr lang="nl-NL" sz="3600" dirty="0">
              <a:latin typeface="Tahoma" pitchFamily="34" charset="0"/>
              <a:ea typeface="Tahoma" pitchFamily="34" charset="0"/>
              <a:cs typeface="Tahoma" pitchFamily="34" charset="0"/>
            </a:endParaRPr>
          </a:p>
          <a:p>
            <a:pPr>
              <a:buNone/>
            </a:pPr>
            <a:endParaRPr lang="nl-NL" sz="3200" dirty="0">
              <a:latin typeface="Tahoma" pitchFamily="34" charset="0"/>
              <a:ea typeface="Tahoma" pitchFamily="34" charset="0"/>
              <a:cs typeface="Tahoma" pitchFamily="34" charset="0"/>
            </a:endParaRPr>
          </a:p>
          <a:p>
            <a:endParaRPr lang="fr-FR" sz="1000" dirty="0">
              <a:latin typeface="Tahoma" pitchFamily="34" charset="0"/>
              <a:ea typeface="Tahoma" pitchFamily="34" charset="0"/>
              <a:cs typeface="Tahoma" pitchFamily="34" charset="0"/>
            </a:endParaRPr>
          </a:p>
          <a:p>
            <a:endParaRPr lang="nl-NL" sz="2500" dirty="0">
              <a:latin typeface="Tahoma" pitchFamily="34" charset="0"/>
              <a:ea typeface="Tahoma" pitchFamily="34" charset="0"/>
              <a:cs typeface="Tahoma" pitchFamily="34" charset="0"/>
            </a:endParaRPr>
          </a:p>
        </p:txBody>
      </p:sp>
      <p:pic>
        <p:nvPicPr>
          <p:cNvPr id="11266" name="Picture 2" descr="Logo Telelangue">
            <a:hlinkClick r:id="rId2"/>
          </p:cNvPr>
          <p:cNvPicPr>
            <a:picLocks noChangeAspect="1" noChangeArrowheads="1"/>
          </p:cNvPicPr>
          <p:nvPr/>
        </p:nvPicPr>
        <p:blipFill>
          <a:blip r:embed="rId3" cstate="print"/>
          <a:srcRect/>
          <a:stretch>
            <a:fillRect/>
          </a:stretch>
        </p:blipFill>
        <p:spPr bwMode="auto">
          <a:xfrm>
            <a:off x="5013176" y="344488"/>
            <a:ext cx="1589088" cy="675879"/>
          </a:xfrm>
          <a:prstGeom prst="rect">
            <a:avLst/>
          </a:prstGeom>
          <a:noFill/>
          <a:ln w="12700">
            <a:solidFill>
              <a:schemeClr val="bg1"/>
            </a:solidFill>
          </a:ln>
        </p:spPr>
      </p:pic>
      <p:sp>
        <p:nvSpPr>
          <p:cNvPr id="6" name="TextBox 5"/>
          <p:cNvSpPr txBox="1"/>
          <p:nvPr/>
        </p:nvSpPr>
        <p:spPr>
          <a:xfrm>
            <a:off x="2708920" y="416496"/>
            <a:ext cx="1742015" cy="523220"/>
          </a:xfrm>
          <a:prstGeom prst="rect">
            <a:avLst/>
          </a:prstGeom>
          <a:noFill/>
        </p:spPr>
        <p:txBody>
          <a:bodyPr wrap="none" rtlCol="0">
            <a:spAutoFit/>
          </a:bodyPr>
          <a:lstStyle/>
          <a:p>
            <a:r>
              <a:rPr lang="nl-NL" sz="2800" dirty="0" err="1">
                <a:solidFill>
                  <a:schemeClr val="bg1"/>
                </a:solidFill>
                <a:latin typeface="Tahoma" pitchFamily="34" charset="0"/>
                <a:ea typeface="Tahoma" pitchFamily="34" charset="0"/>
                <a:cs typeface="Tahoma" pitchFamily="34" charset="0"/>
              </a:rPr>
              <a:t>TaalAudit</a:t>
            </a:r>
            <a:r>
              <a:rPr lang="nl-NL" sz="2800" dirty="0">
                <a:solidFill>
                  <a:schemeClr val="bg1"/>
                </a:solidFill>
                <a:latin typeface="Tahoma" pitchFamily="34" charset="0"/>
                <a:ea typeface="Tahoma" pitchFamily="34" charset="0"/>
                <a:cs typeface="Tahoma" pitchFamily="34" charset="0"/>
              </a:rPr>
              <a:t> </a:t>
            </a:r>
          </a:p>
        </p:txBody>
      </p:sp>
      <p:sp>
        <p:nvSpPr>
          <p:cNvPr id="10" name="TextBox 9"/>
          <p:cNvSpPr txBox="1"/>
          <p:nvPr/>
        </p:nvSpPr>
        <p:spPr>
          <a:xfrm>
            <a:off x="260648" y="7185248"/>
            <a:ext cx="6336704" cy="1692771"/>
          </a:xfrm>
          <a:prstGeom prst="rect">
            <a:avLst/>
          </a:prstGeom>
          <a:noFill/>
        </p:spPr>
        <p:txBody>
          <a:bodyPr wrap="square" rtlCol="0">
            <a:spAutoFit/>
          </a:bodyPr>
          <a:lstStyle/>
          <a:p>
            <a:endParaRPr lang="nl-NL" sz="1000" b="1" dirty="0">
              <a:latin typeface="Tahoma" pitchFamily="34" charset="0"/>
              <a:ea typeface="Tahoma" pitchFamily="34" charset="0"/>
              <a:cs typeface="Tahoma" pitchFamily="34" charset="0"/>
            </a:endParaRPr>
          </a:p>
          <a:p>
            <a:r>
              <a:rPr lang="en-GB" sz="1100" b="1" dirty="0">
                <a:latin typeface="Tahoma" pitchFamily="34" charset="0"/>
                <a:ea typeface="Tahoma" pitchFamily="34" charset="0"/>
                <a:cs typeface="Tahoma" pitchFamily="34" charset="0"/>
              </a:rPr>
              <a:t>Altha Lingua</a:t>
            </a:r>
            <a:r>
              <a:rPr lang="en-GB" sz="1100" dirty="0">
                <a:latin typeface="Tahoma" pitchFamily="34" charset="0"/>
                <a:ea typeface="Tahoma" pitchFamily="34" charset="0"/>
                <a:cs typeface="Tahoma" pitchFamily="34" charset="0"/>
              </a:rPr>
              <a:t> has extensive experience in the development and execution of professional language training courses, and is constantly seeking new learning methods and language products in an ever demanding market. For this reason Altha Lingua has become a distributor for The Netherlands for </a:t>
            </a:r>
            <a:r>
              <a:rPr lang="en-GB" sz="1100" b="1" dirty="0">
                <a:latin typeface="Tahoma" pitchFamily="34" charset="0"/>
                <a:ea typeface="Tahoma" pitchFamily="34" charset="0"/>
                <a:cs typeface="Tahoma" pitchFamily="34" charset="0"/>
              </a:rPr>
              <a:t>Language Audit </a:t>
            </a:r>
            <a:r>
              <a:rPr lang="en-GB" sz="1100" dirty="0">
                <a:latin typeface="Tahoma" pitchFamily="34" charset="0"/>
                <a:ea typeface="Tahoma" pitchFamily="34" charset="0"/>
                <a:cs typeface="Tahoma" pitchFamily="34" charset="0"/>
              </a:rPr>
              <a:t> products from </a:t>
            </a:r>
            <a:r>
              <a:rPr lang="en-GB" sz="1100" b="1" dirty="0" err="1">
                <a:latin typeface="Tahoma" pitchFamily="34" charset="0"/>
                <a:ea typeface="Tahoma" pitchFamily="34" charset="0"/>
                <a:cs typeface="Tahoma" pitchFamily="34" charset="0"/>
              </a:rPr>
              <a:t>Telelangue</a:t>
            </a:r>
            <a:r>
              <a:rPr lang="en-GB" sz="1100" dirty="0">
                <a:latin typeface="Tahoma" pitchFamily="34" charset="0"/>
                <a:ea typeface="Tahoma" pitchFamily="34" charset="0"/>
                <a:cs typeface="Tahoma" pitchFamily="34" charset="0"/>
              </a:rPr>
              <a:t>, a worldwide organisation specialised in linguistic assessments. </a:t>
            </a:r>
            <a:r>
              <a:rPr lang="en-GB" sz="1100" dirty="0" err="1">
                <a:latin typeface="Tahoma" pitchFamily="34" charset="0"/>
                <a:ea typeface="Tahoma" pitchFamily="34" charset="0"/>
                <a:cs typeface="Tahoma" pitchFamily="34" charset="0"/>
              </a:rPr>
              <a:t>Telelangue</a:t>
            </a:r>
            <a:r>
              <a:rPr lang="en-GB" sz="1100" dirty="0">
                <a:latin typeface="Tahoma" pitchFamily="34" charset="0"/>
                <a:ea typeface="Tahoma" pitchFamily="34" charset="0"/>
                <a:cs typeface="Tahoma" pitchFamily="34" charset="0"/>
              </a:rPr>
              <a:t> has been awarded amongst other things the European </a:t>
            </a:r>
            <a:r>
              <a:rPr lang="en-GB" sz="1100" b="1" dirty="0">
                <a:latin typeface="Tahoma" pitchFamily="34" charset="0"/>
                <a:ea typeface="Tahoma" pitchFamily="34" charset="0"/>
                <a:cs typeface="Tahoma" pitchFamily="34" charset="0"/>
              </a:rPr>
              <a:t>“Hermes Innovation Prize”.</a:t>
            </a:r>
            <a:endParaRPr lang="nl-NL" sz="1100" dirty="0">
              <a:latin typeface="Tahoma" pitchFamily="34" charset="0"/>
              <a:ea typeface="Tahoma" pitchFamily="34" charset="0"/>
              <a:cs typeface="Tahoma" pitchFamily="34" charset="0"/>
            </a:endParaRPr>
          </a:p>
          <a:p>
            <a:r>
              <a:rPr lang="nl-NL" sz="1000" dirty="0">
                <a:latin typeface="Tahoma" pitchFamily="34" charset="0"/>
                <a:ea typeface="Tahoma" pitchFamily="34" charset="0"/>
                <a:cs typeface="Tahoma" pitchFamily="34" charset="0"/>
              </a:rPr>
              <a:t> </a:t>
            </a:r>
          </a:p>
          <a:p>
            <a:endParaRPr lang="nl-NL" dirty="0"/>
          </a:p>
        </p:txBody>
      </p:sp>
      <p:sp>
        <p:nvSpPr>
          <p:cNvPr id="11267" name="Rectangle 3"/>
          <p:cNvSpPr>
            <a:spLocks noChangeArrowheads="1"/>
          </p:cNvSpPr>
          <p:nvPr/>
        </p:nvSpPr>
        <p:spPr bwMode="auto">
          <a:xfrm>
            <a:off x="332656" y="1197043"/>
            <a:ext cx="619268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GB" sz="1400" b="1" dirty="0">
                <a:latin typeface="Tahoma" pitchFamily="34" charset="0"/>
                <a:ea typeface="Tahoma" pitchFamily="34" charset="0"/>
                <a:cs typeface="Tahoma" pitchFamily="34" charset="0"/>
              </a:rPr>
              <a:t>Determine the actual language skills of your (future) co-workers </a:t>
            </a:r>
            <a:r>
              <a:rPr kumimoji="0" lang="nl-NL" sz="1400" b="1" i="0" u="none" strike="noStrike" cap="none" normalizeH="0" baseline="0" dirty="0">
                <a:ln>
                  <a:noFill/>
                </a:ln>
                <a:effectLst/>
                <a:latin typeface="Tahoma" pitchFamily="34" charset="0"/>
                <a:ea typeface="Tahoma" pitchFamily="34" charset="0"/>
                <a:cs typeface="Tahoma" pitchFamily="34" charset="0"/>
              </a:rPr>
              <a:t> </a:t>
            </a:r>
          </a:p>
        </p:txBody>
      </p:sp>
      <p:sp>
        <p:nvSpPr>
          <p:cNvPr id="13" name="Rectangle 3"/>
          <p:cNvSpPr>
            <a:spLocks noChangeArrowheads="1"/>
          </p:cNvSpPr>
          <p:nvPr/>
        </p:nvSpPr>
        <p:spPr bwMode="auto">
          <a:xfrm>
            <a:off x="188640" y="1227313"/>
            <a:ext cx="648072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endParaRPr lang="en-GB" sz="1100" dirty="0">
              <a:latin typeface="Tahoma" pitchFamily="34" charset="0"/>
              <a:ea typeface="Tahoma" pitchFamily="34" charset="0"/>
              <a:cs typeface="Tahoma" pitchFamily="34" charset="0"/>
            </a:endParaRPr>
          </a:p>
          <a:p>
            <a:pPr algn="ctr" fontAlgn="base">
              <a:spcBef>
                <a:spcPct val="0"/>
              </a:spcBef>
              <a:spcAft>
                <a:spcPct val="0"/>
              </a:spcAft>
            </a:pPr>
            <a:endParaRPr lang="en-GB" sz="1100" dirty="0">
              <a:latin typeface="Tahoma" pitchFamily="34" charset="0"/>
              <a:ea typeface="Tahoma" pitchFamily="34" charset="0"/>
              <a:cs typeface="Tahoma" pitchFamily="34" charset="0"/>
            </a:endParaRPr>
          </a:p>
          <a:p>
            <a:pPr algn="ctr" fontAlgn="base">
              <a:spcBef>
                <a:spcPct val="0"/>
              </a:spcBef>
              <a:spcAft>
                <a:spcPct val="0"/>
              </a:spcAft>
            </a:pPr>
            <a:r>
              <a:rPr lang="en-GB" sz="1100" dirty="0">
                <a:latin typeface="Tahoma" pitchFamily="34" charset="0"/>
                <a:ea typeface="Tahoma" pitchFamily="34" charset="0"/>
                <a:cs typeface="Tahoma" pitchFamily="34" charset="0"/>
              </a:rPr>
              <a:t>By means of the </a:t>
            </a:r>
            <a:r>
              <a:rPr lang="en-GB" sz="1100" dirty="0" err="1">
                <a:latin typeface="Tahoma" pitchFamily="34" charset="0"/>
                <a:ea typeface="Tahoma" pitchFamily="34" charset="0"/>
                <a:cs typeface="Tahoma" pitchFamily="34" charset="0"/>
              </a:rPr>
              <a:t>Telelangue</a:t>
            </a:r>
            <a:r>
              <a:rPr lang="en-GB" sz="1100" dirty="0">
                <a:latin typeface="Tahoma" pitchFamily="34" charset="0"/>
                <a:ea typeface="Tahoma" pitchFamily="34" charset="0"/>
                <a:cs typeface="Tahoma" pitchFamily="34" charset="0"/>
              </a:rPr>
              <a:t> online tool you can quickly assess your co-worker’s language skills. The assessment establishes the level of the language according to the Common European Framework of Reference for Languages (CEFR).</a:t>
            </a:r>
            <a:endParaRPr lang="nl-NL" sz="1100" dirty="0">
              <a:latin typeface="Tahoma" pitchFamily="34" charset="0"/>
              <a:ea typeface="Tahoma" pitchFamily="34" charset="0"/>
              <a:cs typeface="Tahoma" pitchFamily="34" charset="0"/>
            </a:endParaRPr>
          </a:p>
        </p:txBody>
      </p:sp>
      <p:sp>
        <p:nvSpPr>
          <p:cNvPr id="21" name="Content Placeholder 6"/>
          <p:cNvSpPr txBox="1">
            <a:spLocks/>
          </p:cNvSpPr>
          <p:nvPr/>
        </p:nvSpPr>
        <p:spPr>
          <a:xfrm>
            <a:off x="404664" y="4880992"/>
            <a:ext cx="2811780" cy="2586287"/>
          </a:xfrm>
          <a:prstGeom prst="rect">
            <a:avLst/>
          </a:prstGeom>
        </p:spPr>
        <p:txBody>
          <a:bodyPr vert="horz">
            <a:normAutofit/>
          </a:bodyPr>
          <a:lstStyle/>
          <a:p>
            <a:pPr lvl="0">
              <a:spcBef>
                <a:spcPts val="580"/>
              </a:spcBef>
              <a:buClr>
                <a:schemeClr val="accent1"/>
              </a:buClr>
              <a:buSzPct val="85000"/>
            </a:pPr>
            <a:endParaRPr lang="nl-NL" sz="1200" dirty="0"/>
          </a:p>
        </p:txBody>
      </p:sp>
      <p:pic>
        <p:nvPicPr>
          <p:cNvPr id="12" name="Picture 2" descr="C:\users\altha lingua\documents\documents\documents\documents\documents\documents\logo\Logo\logo nieuw.jpg"/>
          <p:cNvPicPr>
            <a:picLocks noChangeAspect="1" noChangeArrowheads="1"/>
          </p:cNvPicPr>
          <p:nvPr/>
        </p:nvPicPr>
        <p:blipFill>
          <a:blip r:embed="rId4" cstate="print"/>
          <a:srcRect/>
          <a:stretch>
            <a:fillRect/>
          </a:stretch>
        </p:blipFill>
        <p:spPr bwMode="auto">
          <a:xfrm>
            <a:off x="404664" y="344488"/>
            <a:ext cx="1829817" cy="665943"/>
          </a:xfrm>
          <a:prstGeom prst="rect">
            <a:avLst/>
          </a:prstGeom>
          <a:noFill/>
          <a:ln w="12700">
            <a:solidFill>
              <a:schemeClr val="bg1"/>
            </a:solidFill>
          </a:ln>
        </p:spPr>
      </p:pic>
      <p:pic>
        <p:nvPicPr>
          <p:cNvPr id="15" name="Picture 14"/>
          <p:cNvPicPr/>
          <p:nvPr/>
        </p:nvPicPr>
        <p:blipFill>
          <a:blip r:embed="rId5" cstate="print"/>
          <a:srcRect l="5766" t="11061" r="12969" b="48942"/>
          <a:stretch>
            <a:fillRect/>
          </a:stretch>
        </p:blipFill>
        <p:spPr bwMode="auto">
          <a:xfrm>
            <a:off x="260648" y="8841432"/>
            <a:ext cx="2232248" cy="648072"/>
          </a:xfrm>
          <a:prstGeom prst="rect">
            <a:avLst/>
          </a:prstGeom>
          <a:noFill/>
          <a:ln w="9525">
            <a:solidFill>
              <a:schemeClr val="bg1"/>
            </a:solidFill>
            <a:miter lim="800000"/>
            <a:headEnd/>
            <a:tailEnd/>
          </a:ln>
        </p:spPr>
      </p:pic>
      <p:sp>
        <p:nvSpPr>
          <p:cNvPr id="18" name="TextBox 17"/>
          <p:cNvSpPr txBox="1"/>
          <p:nvPr/>
        </p:nvSpPr>
        <p:spPr>
          <a:xfrm>
            <a:off x="2636912" y="8841432"/>
            <a:ext cx="1895071" cy="553998"/>
          </a:xfrm>
          <a:prstGeom prst="rect">
            <a:avLst/>
          </a:prstGeom>
          <a:noFill/>
        </p:spPr>
        <p:txBody>
          <a:bodyPr wrap="none" rtlCol="0">
            <a:spAutoFit/>
          </a:bodyPr>
          <a:lstStyle/>
          <a:p>
            <a:r>
              <a:rPr lang="nl-NL" sz="1000" dirty="0">
                <a:solidFill>
                  <a:schemeClr val="bg1"/>
                </a:solidFill>
                <a:latin typeface="Tahoma" pitchFamily="34" charset="0"/>
                <a:ea typeface="Tahoma" pitchFamily="34" charset="0"/>
                <a:cs typeface="Tahoma" pitchFamily="34" charset="0"/>
              </a:rPr>
              <a:t>ALTHA LINGUA Taaltrainingen</a:t>
            </a:r>
            <a:br>
              <a:rPr lang="nl-NL" sz="1000" dirty="0">
                <a:solidFill>
                  <a:schemeClr val="bg1"/>
                </a:solidFill>
                <a:latin typeface="Tahoma" pitchFamily="34" charset="0"/>
                <a:ea typeface="Tahoma" pitchFamily="34" charset="0"/>
                <a:cs typeface="Tahoma" pitchFamily="34" charset="0"/>
              </a:rPr>
            </a:br>
            <a:r>
              <a:rPr lang="nl-NL" sz="1000" dirty="0">
                <a:solidFill>
                  <a:schemeClr val="bg1"/>
                </a:solidFill>
                <a:latin typeface="Tahoma" pitchFamily="34" charset="0"/>
                <a:ea typeface="Tahoma" pitchFamily="34" charset="0"/>
                <a:cs typeface="Tahoma" pitchFamily="34" charset="0"/>
              </a:rPr>
              <a:t>Middenweg 135</a:t>
            </a:r>
            <a:br>
              <a:rPr lang="nl-NL" sz="1000" dirty="0">
                <a:solidFill>
                  <a:schemeClr val="bg1"/>
                </a:solidFill>
                <a:latin typeface="Tahoma" pitchFamily="34" charset="0"/>
                <a:ea typeface="Tahoma" pitchFamily="34" charset="0"/>
                <a:cs typeface="Tahoma" pitchFamily="34" charset="0"/>
              </a:rPr>
            </a:br>
            <a:r>
              <a:rPr lang="nl-NL" sz="1000" dirty="0">
                <a:solidFill>
                  <a:schemeClr val="bg1"/>
                </a:solidFill>
                <a:latin typeface="Tahoma" pitchFamily="34" charset="0"/>
                <a:ea typeface="Tahoma" pitchFamily="34" charset="0"/>
                <a:cs typeface="Tahoma" pitchFamily="34" charset="0"/>
              </a:rPr>
              <a:t>1462 HH Middenbeemster</a:t>
            </a:r>
          </a:p>
        </p:txBody>
      </p:sp>
      <p:sp>
        <p:nvSpPr>
          <p:cNvPr id="19" name="TextBox 18"/>
          <p:cNvSpPr txBox="1"/>
          <p:nvPr/>
        </p:nvSpPr>
        <p:spPr>
          <a:xfrm>
            <a:off x="4653136" y="8841432"/>
            <a:ext cx="1848583" cy="553998"/>
          </a:xfrm>
          <a:prstGeom prst="rect">
            <a:avLst/>
          </a:prstGeom>
          <a:noFill/>
        </p:spPr>
        <p:txBody>
          <a:bodyPr wrap="none" rtlCol="0">
            <a:spAutoFit/>
          </a:bodyPr>
          <a:lstStyle/>
          <a:p>
            <a:r>
              <a:rPr lang="nl-NL" sz="1000" dirty="0">
                <a:solidFill>
                  <a:schemeClr val="bg1"/>
                </a:solidFill>
                <a:latin typeface="Tahoma" pitchFamily="34" charset="0"/>
                <a:ea typeface="Tahoma" pitchFamily="34" charset="0"/>
                <a:cs typeface="Tahoma" pitchFamily="34" charset="0"/>
              </a:rPr>
              <a:t>Telefoon: 0299 - 69 05 08</a:t>
            </a:r>
            <a:br>
              <a:rPr lang="nl-NL" sz="1000" dirty="0">
                <a:solidFill>
                  <a:schemeClr val="bg1"/>
                </a:solidFill>
                <a:latin typeface="Tahoma" pitchFamily="34" charset="0"/>
                <a:ea typeface="Tahoma" pitchFamily="34" charset="0"/>
                <a:cs typeface="Tahoma" pitchFamily="34" charset="0"/>
              </a:rPr>
            </a:br>
            <a:r>
              <a:rPr lang="nl-NL" sz="1000" dirty="0">
                <a:solidFill>
                  <a:schemeClr val="bg1"/>
                </a:solidFill>
                <a:latin typeface="Tahoma" pitchFamily="34" charset="0"/>
                <a:ea typeface="Tahoma" pitchFamily="34" charset="0"/>
                <a:cs typeface="Tahoma" pitchFamily="34" charset="0"/>
              </a:rPr>
              <a:t>Internet: www.altha.lingua.nl</a:t>
            </a:r>
          </a:p>
          <a:p>
            <a:r>
              <a:rPr lang="nl-NL" sz="1000" dirty="0">
                <a:solidFill>
                  <a:schemeClr val="bg1"/>
                </a:solidFill>
                <a:latin typeface="Tahoma" pitchFamily="34" charset="0"/>
                <a:ea typeface="Tahoma" pitchFamily="34" charset="0"/>
                <a:cs typeface="Tahoma" pitchFamily="34" charset="0"/>
              </a:rPr>
              <a:t>e-mail: info@altha-lingua.nl</a:t>
            </a:r>
          </a:p>
        </p:txBody>
      </p:sp>
      <p:pic>
        <p:nvPicPr>
          <p:cNvPr id="1028" name="Picture 4" descr="http://www.dearchitect.nl/binaries/content/gallery/Nieuws/2010/01/08/taal+2.JPG/taal+2.JPG/architectimage%3Alargethumbnail"/>
          <p:cNvPicPr>
            <a:picLocks noChangeAspect="1" noChangeArrowheads="1"/>
          </p:cNvPicPr>
          <p:nvPr/>
        </p:nvPicPr>
        <p:blipFill>
          <a:blip r:embed="rId6" cstate="print"/>
          <a:srcRect/>
          <a:stretch>
            <a:fillRect/>
          </a:stretch>
        </p:blipFill>
        <p:spPr bwMode="auto">
          <a:xfrm>
            <a:off x="4077072" y="5313040"/>
            <a:ext cx="2056013" cy="142289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2953</TotalTime>
  <Words>450</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Franklin Gothic Book</vt:lpstr>
      <vt:lpstr>Perpetua</vt:lpstr>
      <vt:lpstr>Tahoma</vt:lpstr>
      <vt:lpstr>Wingdings 2</vt:lpstr>
      <vt:lpstr>Equity</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Taal Audit</dc:title>
  <dc:creator>anne blom</dc:creator>
  <cp:lastModifiedBy>Ineke Bos - Y-Catcher!</cp:lastModifiedBy>
  <cp:revision>183</cp:revision>
  <dcterms:created xsi:type="dcterms:W3CDTF">2014-10-22T07:40:24Z</dcterms:created>
  <dcterms:modified xsi:type="dcterms:W3CDTF">2017-10-17T10:48:08Z</dcterms:modified>
</cp:coreProperties>
</file>